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7845F-1785-AB3B-3CDF-44ED9FB8D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F3C24-FD52-FAC1-018D-72C34094BD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9B977-DEA3-B941-4C5F-D5BDD0072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A20DE-A298-47F5-56F5-936BB179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600D1-A8D8-AC73-4383-35B42011E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12912-0B5C-1F19-BBA3-A377375C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25225-5C70-171D-B34E-09A728A976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F2752-D232-50E3-7231-EE505C267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16E2A-463D-479A-6786-36B97DA12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1FC10-C594-35D8-44D1-2132D9F9B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922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74A65-27FB-B653-4B4F-AEF5EADE4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35DC1-0873-4BAF-5936-0E90E6E37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22624-629A-4073-468E-E7FCDC22E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C4CDDE-9EDA-65E1-C81B-BCD8CDC52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8C984-D327-CB67-D049-0772BBA13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68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6285E-81E7-F9F4-C936-810975AC4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01AEC-DADE-F24B-F2F3-825307765C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92B3B7-3D8D-DA61-005A-54A783A2D8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945FAF-2154-2C4E-DEE3-80B224018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2CEF9E-116E-DEFD-E821-B72EF7662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0DBA84-E06D-E542-7A32-EAE4A3F9B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55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BA7E8-8733-C2DF-081D-10D0C3DC4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63E8E-A1C6-381C-7DEC-93CB27369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9EC8EB-69BB-B60E-DE39-27A829E2A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7CE715-E975-7C7C-C588-98F1655255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2236BA-0007-51CA-7267-8066BEA2A9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557B5B-1A63-597E-8A3D-C29323142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828C0B-48B6-6CDE-B839-1BD16DCCB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D4FDD3-FA5F-053F-FE63-9D2D6AEE1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760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70B3-13D9-DDFA-A29D-6675BF22D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50F856-5C3C-B051-85B5-47111DCA5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18344A-55EC-4825-E1F9-D80BD067F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B98BD6-B093-12F8-A6A0-B028CC107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409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517584-3CB0-122A-7A42-0F5DDDC51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DDB3D2-E814-F98E-7946-B6CB95E4C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A5602C-DDAB-7EFD-8DCB-F01CFC53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923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4E34-FDE8-F2C8-E6B2-084163B43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53B01-829F-05DC-80BA-A3EB506CD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8B492-015B-A395-C08B-A48D93EC0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2C6FC0-9FBA-5EAA-AFCB-34281CB3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AEFA44-CC0A-5552-18C0-785F1C9F1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13364-A8AD-9FCF-2E3F-4F78E9040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556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DCEF0-3EC3-2929-676A-0BE06FC67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37A62F-6238-DAF3-11C2-A4334334B0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8EEE2E-F783-E630-3632-7EB3C4D9A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84B5D-B66F-8EFE-0EC4-D5B4D7E6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E246B-8536-2198-B3D3-4595A0265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D7C629-4347-6B63-68C0-F297A175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85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40D4D-500A-7EDF-8430-D0AA871E1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22E6D-63CB-E1D1-EB74-71B6E2DDC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ADDD-E527-D652-20A4-9D86C135A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64F957-CD03-C6D0-203F-2C32BCD42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4CE769-91C2-81BD-2C1B-17D0780E8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232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3BDD12-71A6-396B-732B-FD021953A8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FD8917-4E8E-09DA-33C9-3384B169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B2E1D-0B28-474D-7CC4-92D710C42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94AB4-CEFE-3628-EE77-4E386FD41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DDB66-9C88-B610-DD5F-73B20B4EC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63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1C3253-5C63-7C29-39CC-CCDA84FB8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29EF3-5721-4FEB-6C09-1596689DB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61010-3354-4359-22F5-2F59BC0368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C1232-7C66-4F70-9484-7CBBC7A06F6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08879-5D7E-FC3A-6A45-9D27B85C2B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2B0DB-9230-F8DC-23AA-F2CA9A2E24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5E35F-EE24-46A9-B400-62B8F427F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cid:8F41B0A7-4DEF-48CD-9018-02C51D22D93D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pn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publicdomainpictures.net/en/view-image.php?image=246222&amp;picture=tree-clipart" TargetMode="Externa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hyperlink" Target="http://www.nhft.nhs.uk/mhst" TargetMode="Externa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83535" y="-25074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500462" y="1902550"/>
            <a:ext cx="549343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CORBY MENTAL HEALTH SUPPORT TEAM (MHST)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8AA6E20-D66A-29AD-06D0-2D0646FCAF9A}"/>
              </a:ext>
            </a:extLst>
          </p:cNvPr>
          <p:cNvSpPr/>
          <p:nvPr/>
        </p:nvSpPr>
        <p:spPr>
          <a:xfrm>
            <a:off x="6215581" y="-58088"/>
            <a:ext cx="47759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Meet </a:t>
            </a:r>
            <a:r>
              <a:rPr lang="en-US" sz="44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the team</a:t>
            </a:r>
            <a:endParaRPr lang="en-US" sz="4400" b="1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580AEB-D9FE-B6ED-DABB-1D4F53DC3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5723" y="939716"/>
            <a:ext cx="1436710" cy="18691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9F1213-4D8D-0D34-0EC4-4F5A8727CD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82"/>
          <a:stretch/>
        </p:blipFill>
        <p:spPr bwMode="auto">
          <a:xfrm>
            <a:off x="7976088" y="1179139"/>
            <a:ext cx="1552070" cy="1858988"/>
          </a:xfrm>
          <a:prstGeom prst="rect">
            <a:avLst/>
          </a:prstGeom>
          <a:noFill/>
          <a:ln w="38100">
            <a:solidFill>
              <a:schemeClr val="accent5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542481-778B-338A-536B-E16D743968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9140" y="3679740"/>
            <a:ext cx="1360287" cy="1897365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16" name="Picture 1" descr="Inline image">
            <a:extLst>
              <a:ext uri="{FF2B5EF4-FFF2-40B4-BE49-F238E27FC236}">
                <a16:creationId xmlns:a16="http://schemas.microsoft.com/office/drawing/2014/main" id="{062032BD-D433-28E7-D0A9-7A5C35966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9" b="24702"/>
          <a:stretch>
            <a:fillRect/>
          </a:stretch>
        </p:blipFill>
        <p:spPr bwMode="auto">
          <a:xfrm>
            <a:off x="10161299" y="3805820"/>
            <a:ext cx="1539404" cy="1858988"/>
          </a:xfrm>
          <a:prstGeom prst="rect">
            <a:avLst/>
          </a:prstGeom>
          <a:noFill/>
          <a:ln w="38100">
            <a:solidFill>
              <a:schemeClr val="accent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2334A9D-D87E-53D0-BD4D-280D4702206E}"/>
              </a:ext>
            </a:extLst>
          </p:cNvPr>
          <p:cNvSpPr txBox="1"/>
          <p:nvPr/>
        </p:nvSpPr>
        <p:spPr>
          <a:xfrm>
            <a:off x="6388315" y="3009032"/>
            <a:ext cx="1092260" cy="584775"/>
          </a:xfrm>
          <a:prstGeom prst="rect">
            <a:avLst/>
          </a:prstGeom>
          <a:gradFill flip="none" rotWithShape="1">
            <a:gsLst>
              <a:gs pos="0">
                <a:srgbClr val="7F41A1">
                  <a:tint val="66000"/>
                  <a:satMod val="160000"/>
                </a:srgbClr>
              </a:gs>
              <a:gs pos="50000">
                <a:srgbClr val="7F41A1">
                  <a:tint val="44500"/>
                  <a:satMod val="160000"/>
                </a:srgbClr>
              </a:gs>
              <a:gs pos="100000">
                <a:srgbClr val="7F41A1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Jo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Johnson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8DF8FD-C292-B728-2AF4-83C552D57525}"/>
              </a:ext>
            </a:extLst>
          </p:cNvPr>
          <p:cNvSpPr txBox="1"/>
          <p:nvPr/>
        </p:nvSpPr>
        <p:spPr>
          <a:xfrm>
            <a:off x="8122028" y="3206006"/>
            <a:ext cx="1178412" cy="599814"/>
          </a:xfrm>
          <a:prstGeom prst="rect">
            <a:avLst/>
          </a:prstGeom>
          <a:gradFill flip="none" rotWithShape="1">
            <a:gsLst>
              <a:gs pos="0">
                <a:srgbClr val="00A6A2">
                  <a:tint val="66000"/>
                  <a:satMod val="160000"/>
                </a:srgbClr>
              </a:gs>
              <a:gs pos="50000">
                <a:srgbClr val="00A6A2">
                  <a:tint val="44500"/>
                  <a:satMod val="160000"/>
                </a:srgbClr>
              </a:gs>
              <a:gs pos="100000">
                <a:srgbClr val="00A6A2">
                  <a:tint val="23500"/>
                  <a:satMod val="160000"/>
                </a:srgb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Jaymee 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Stanley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2A3F0DE-06A9-658E-4C8F-EE779CB51B28}"/>
              </a:ext>
            </a:extLst>
          </p:cNvPr>
          <p:cNvSpPr txBox="1"/>
          <p:nvPr/>
        </p:nvSpPr>
        <p:spPr>
          <a:xfrm>
            <a:off x="6345239" y="5777262"/>
            <a:ext cx="1178412" cy="584775"/>
          </a:xfrm>
          <a:prstGeom prst="rect">
            <a:avLst/>
          </a:prstGeom>
          <a:gradFill flip="none" rotWithShape="1">
            <a:gsLst>
              <a:gs pos="0">
                <a:srgbClr val="00A6A2">
                  <a:tint val="66000"/>
                  <a:satMod val="160000"/>
                </a:srgbClr>
              </a:gs>
              <a:gs pos="50000">
                <a:srgbClr val="00A6A2">
                  <a:tint val="44500"/>
                  <a:satMod val="160000"/>
                </a:srgbClr>
              </a:gs>
              <a:gs pos="100000">
                <a:srgbClr val="00A6A2">
                  <a:tint val="23500"/>
                  <a:satMod val="160000"/>
                </a:srgb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Kim 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Esslemont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A422FC7-4BC5-608B-1338-2068ECA86972}"/>
              </a:ext>
            </a:extLst>
          </p:cNvPr>
          <p:cNvSpPr txBox="1"/>
          <p:nvPr/>
        </p:nvSpPr>
        <p:spPr>
          <a:xfrm>
            <a:off x="10161299" y="2964379"/>
            <a:ext cx="1092260" cy="584775"/>
          </a:xfrm>
          <a:prstGeom prst="rect">
            <a:avLst/>
          </a:prstGeom>
          <a:gradFill flip="none" rotWithShape="1">
            <a:gsLst>
              <a:gs pos="0">
                <a:srgbClr val="7F41A1">
                  <a:tint val="66000"/>
                  <a:satMod val="160000"/>
                </a:srgbClr>
              </a:gs>
              <a:gs pos="50000">
                <a:srgbClr val="7F41A1">
                  <a:tint val="44500"/>
                  <a:satMod val="160000"/>
                </a:srgbClr>
              </a:gs>
              <a:gs pos="100000">
                <a:srgbClr val="7F41A1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Carrie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Sanders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D712A4-3324-0C23-CF50-A20627C05771}"/>
              </a:ext>
            </a:extLst>
          </p:cNvPr>
          <p:cNvSpPr txBox="1"/>
          <p:nvPr/>
        </p:nvSpPr>
        <p:spPr>
          <a:xfrm>
            <a:off x="10295427" y="5870308"/>
            <a:ext cx="1358908" cy="584775"/>
          </a:xfrm>
          <a:prstGeom prst="rect">
            <a:avLst/>
          </a:prstGeom>
          <a:gradFill flip="none" rotWithShape="1">
            <a:gsLst>
              <a:gs pos="0">
                <a:srgbClr val="00A6A2">
                  <a:tint val="66000"/>
                  <a:satMod val="160000"/>
                </a:srgbClr>
              </a:gs>
              <a:gs pos="50000">
                <a:srgbClr val="00A6A2">
                  <a:tint val="44500"/>
                  <a:satMod val="160000"/>
                </a:srgbClr>
              </a:gs>
              <a:gs pos="100000">
                <a:srgbClr val="00A6A2">
                  <a:tint val="23500"/>
                  <a:satMod val="160000"/>
                </a:srgb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Abi 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Mckim-Hay</a:t>
            </a:r>
          </a:p>
        </p:txBody>
      </p:sp>
      <p:pic>
        <p:nvPicPr>
          <p:cNvPr id="10" name="Picture 9" descr="A person with blue eyes and a white shirt&#10;&#10;AI-generated content may be incorrect.">
            <a:extLst>
              <a:ext uri="{FF2B5EF4-FFF2-40B4-BE49-F238E27FC236}">
                <a16:creationId xmlns:a16="http://schemas.microsoft.com/office/drawing/2014/main" id="{BBD846D8-A622-C442-C0BA-2171D1ADDC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344" y="4055269"/>
            <a:ext cx="1410526" cy="1721993"/>
          </a:xfrm>
          <a:prstGeom prst="rect">
            <a:avLst/>
          </a:prstGeom>
          <a:ln cmpd="sng">
            <a:solidFill>
              <a:schemeClr val="accent1">
                <a:alpha val="69000"/>
              </a:schemeClr>
            </a:solidFill>
          </a:ln>
          <a:effectLst>
            <a:glow>
              <a:schemeClr val="accent1">
                <a:alpha val="40000"/>
              </a:schemeClr>
            </a:glow>
            <a:softEdge rad="762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270B95-7473-5770-5E93-E036A9A6F885}"/>
              </a:ext>
            </a:extLst>
          </p:cNvPr>
          <p:cNvSpPr txBox="1"/>
          <p:nvPr/>
        </p:nvSpPr>
        <p:spPr>
          <a:xfrm>
            <a:off x="8479477" y="5942940"/>
            <a:ext cx="1092260" cy="584775"/>
          </a:xfrm>
          <a:prstGeom prst="rect">
            <a:avLst/>
          </a:prstGeom>
          <a:gradFill flip="none" rotWithShape="1">
            <a:gsLst>
              <a:gs pos="0">
                <a:srgbClr val="7F41A1">
                  <a:tint val="66000"/>
                  <a:satMod val="160000"/>
                </a:srgbClr>
              </a:gs>
              <a:gs pos="50000">
                <a:srgbClr val="7F41A1">
                  <a:tint val="44500"/>
                  <a:satMod val="160000"/>
                </a:srgbClr>
              </a:gs>
              <a:gs pos="100000">
                <a:srgbClr val="7F41A1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Amanda</a:t>
            </a:r>
          </a:p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Munnelly</a:t>
            </a:r>
          </a:p>
        </p:txBody>
      </p:sp>
      <p:pic>
        <p:nvPicPr>
          <p:cNvPr id="1026" name="Picture 10" descr="A person taking a selfie&#10;&#10;Description automatically generated">
            <a:extLst>
              <a:ext uri="{FF2B5EF4-FFF2-40B4-BE49-F238E27FC236}">
                <a16:creationId xmlns:a16="http://schemas.microsoft.com/office/drawing/2014/main" id="{E788170C-A45C-2B00-B4BB-4C49F2D79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654" y="1078938"/>
            <a:ext cx="17335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9817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439615" y="2367171"/>
            <a:ext cx="549343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CORBY MENTAL HEALTH SUPPORT TEAM (MHST)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A25F8A-D117-6E4E-1D55-6EFECE806C10}"/>
              </a:ext>
            </a:extLst>
          </p:cNvPr>
          <p:cNvSpPr/>
          <p:nvPr/>
        </p:nvSpPr>
        <p:spPr>
          <a:xfrm>
            <a:off x="6096000" y="169674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We offer support to children and young people in schools with mild to moderate mental health difficulties.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We work with individual children and young people, as well as offering classroom-based workshops around mental health and wellbeing.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>
                <a:solidFill>
                  <a:schemeClr val="tx1"/>
                </a:solidFill>
              </a:rPr>
              <a:t>We are </a:t>
            </a:r>
            <a:r>
              <a:rPr lang="en-GB" dirty="0">
                <a:solidFill>
                  <a:schemeClr val="tx1"/>
                </a:solidFill>
              </a:rPr>
              <a:t>keen to support parents to navigate the difficulties that might present when a child is struggling with their mental health.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Lastly, we offer signposting to schools and parents to other services that can offer support. </a:t>
            </a:r>
          </a:p>
        </p:txBody>
      </p:sp>
      <p:pic>
        <p:nvPicPr>
          <p:cNvPr id="6" name="Picture 5" descr="A tree with leaves and birds&#10;&#10;Description automatically generated">
            <a:extLst>
              <a:ext uri="{FF2B5EF4-FFF2-40B4-BE49-F238E27FC236}">
                <a16:creationId xmlns:a16="http://schemas.microsoft.com/office/drawing/2014/main" id="{5AAC555E-7821-9201-9258-855D125010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955987" y="169674"/>
            <a:ext cx="1745566" cy="174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20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2B45C9E5-E638-34F0-F90C-D9057A9B8CA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6372665" cy="6858000"/>
            <a:chOff x="-1" y="-18"/>
            <a:chExt cx="22382" cy="31678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8611A3F8-D51D-31AF-FFEC-FDD271ECC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8"/>
              <a:ext cx="22382" cy="3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FD5531F1-EC41-8728-BB24-094CABFFB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232"/>
              <a:ext cx="8073" cy="3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BD428F22-5DF7-0FEB-E022-D31FD0F0CB4D}"/>
              </a:ext>
            </a:extLst>
          </p:cNvPr>
          <p:cNvSpPr/>
          <p:nvPr/>
        </p:nvSpPr>
        <p:spPr>
          <a:xfrm>
            <a:off x="439615" y="2367171"/>
            <a:ext cx="549343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CORBY MENTAL HEALTH SUPPORT TEAM (MHST)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A25F8A-D117-6E4E-1D55-6EFECE806C10}"/>
              </a:ext>
            </a:extLst>
          </p:cNvPr>
          <p:cNvSpPr/>
          <p:nvPr/>
        </p:nvSpPr>
        <p:spPr>
          <a:xfrm>
            <a:off x="6026834" y="405128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work closely with the Mental Health Lead in each school and have regular meetings with them.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If you, as a parent/carer have any concerns about your child’s mental health and would like to enquire about support, please contact the school.</a:t>
            </a:r>
          </a:p>
        </p:txBody>
      </p:sp>
      <p:pic>
        <p:nvPicPr>
          <p:cNvPr id="3" name="Picture 2" descr="Stick People Children, Child, Stick Person, Playground">
            <a:extLst>
              <a:ext uri="{FF2B5EF4-FFF2-40B4-BE49-F238E27FC236}">
                <a16:creationId xmlns:a16="http://schemas.microsoft.com/office/drawing/2014/main" id="{84B5AFE2-9CEC-4959-A074-9B5343FBC7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425" y="5275385"/>
            <a:ext cx="4249687" cy="1311812"/>
          </a:xfrm>
          <a:prstGeom prst="rect">
            <a:avLst/>
          </a:prstGeom>
          <a:noFill/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6A905D2-250E-849D-ABF1-987778475EB0}"/>
              </a:ext>
            </a:extLst>
          </p:cNvPr>
          <p:cNvSpPr/>
          <p:nvPr/>
        </p:nvSpPr>
        <p:spPr>
          <a:xfrm>
            <a:off x="6120620" y="405128"/>
            <a:ext cx="5725551" cy="631639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We work closely with the Mental Health Lead in each school and have regular meetings with them.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If you, as a parent/carer have any concerns about your child’s mental health and would like to enquire about support, please contact the school.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For further information please use the QR code or go to </a:t>
            </a:r>
            <a:r>
              <a:rPr lang="en-GB" dirty="0">
                <a:solidFill>
                  <a:schemeClr val="tx1"/>
                </a:solidFill>
                <a:hlinkClick r:id="rId5"/>
              </a:rPr>
              <a:t>www.nhft.nhs.uk/mhst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9C8CE7-0D09-5C1A-7573-4553B901D2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4824" y="878044"/>
            <a:ext cx="1756206" cy="174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21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232</Words>
  <Application>Microsoft Office PowerPoint</Application>
  <PresentationFormat>Widescreen</PresentationFormat>
  <Paragraphs>47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Cunningham</dc:creator>
  <cp:lastModifiedBy>Johnson Joanne</cp:lastModifiedBy>
  <cp:revision>8</cp:revision>
  <dcterms:created xsi:type="dcterms:W3CDTF">2023-10-09T11:28:29Z</dcterms:created>
  <dcterms:modified xsi:type="dcterms:W3CDTF">2025-09-02T11:36:34Z</dcterms:modified>
</cp:coreProperties>
</file>